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7" r:id="rId6"/>
    <p:sldId id="296" r:id="rId7"/>
    <p:sldId id="295" r:id="rId8"/>
    <p:sldId id="304" r:id="rId9"/>
    <p:sldId id="298" r:id="rId10"/>
    <p:sldId id="300" r:id="rId11"/>
    <p:sldId id="291" r:id="rId12"/>
    <p:sldId id="302" r:id="rId13"/>
    <p:sldId id="299" r:id="rId14"/>
    <p:sldId id="301" r:id="rId15"/>
    <p:sldId id="303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39" autoAdjust="0"/>
  </p:normalViewPr>
  <p:slideViewPr>
    <p:cSldViewPr snapToGrid="0">
      <p:cViewPr varScale="1">
        <p:scale>
          <a:sx n="110" d="100"/>
          <a:sy n="110" d="100"/>
        </p:scale>
        <p:origin x="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11/05/24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11/05/24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11/05/24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ami.schiff@unipd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9802" y="758952"/>
            <a:ext cx="6311096" cy="3227514"/>
          </a:xfrm>
        </p:spPr>
        <p:txBody>
          <a:bodyPr>
            <a:normAutofit/>
          </a:bodyPr>
          <a:lstStyle/>
          <a:p>
            <a:r>
              <a:rPr lang="it-IT" sz="3500" dirty="0">
                <a:effectLst/>
                <a:latin typeface="Calibri" panose="020F0502020204030204" pitchFamily="34" charset="0"/>
              </a:rPr>
              <a:t>OBESITÀ, CHIRURGIA BARIATRICA E PREVENZIONE DELLA DEMENZA 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2573" y="4508500"/>
            <a:ext cx="6311096" cy="1279652"/>
          </a:xfrm>
        </p:spPr>
        <p:txBody>
          <a:bodyPr>
            <a:normAutofit fontScale="62500" lnSpcReduction="20000"/>
          </a:bodyPr>
          <a:lstStyle/>
          <a:p>
            <a:r>
              <a:rPr lang="it-IT" sz="4500" b="1" dirty="0">
                <a:solidFill>
                  <a:srgbClr val="FFC000"/>
                </a:solidFill>
              </a:rPr>
              <a:t>Schiff Sami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Dipartimento di medicina – DIMED 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Università degli studi di </a:t>
            </a:r>
            <a:r>
              <a:rPr lang="it-IT" sz="2800" b="1" dirty="0" err="1">
                <a:solidFill>
                  <a:srgbClr val="FFC000"/>
                </a:solidFill>
              </a:rPr>
              <a:t>padova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77B07F0-7B5A-3718-6A11-877838F3C305}"/>
              </a:ext>
            </a:extLst>
          </p:cNvPr>
          <p:cNvSpPr/>
          <p:nvPr/>
        </p:nvSpPr>
        <p:spPr>
          <a:xfrm>
            <a:off x="-362829" y="283380"/>
            <a:ext cx="12942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Effetti della chirurgia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sul funzionamento cognitivo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54B9FC5-B587-CA24-627A-A5391CDAB19C}"/>
              </a:ext>
            </a:extLst>
          </p:cNvPr>
          <p:cNvSpPr/>
          <p:nvPr/>
        </p:nvSpPr>
        <p:spPr>
          <a:xfrm>
            <a:off x="504825" y="803391"/>
            <a:ext cx="11182350" cy="616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chirurgia </a:t>
            </a:r>
            <a:r>
              <a:rPr lang="it-IT" sz="1500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dieta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comporta una sostanziale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perdita di peso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sembra  avere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effetti benefici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a livello strutturale che funzionale indipendentemente dal tipo di procedura chirurgica:</a:t>
            </a:r>
          </a:p>
          <a:p>
            <a:pPr algn="l">
              <a:lnSpc>
                <a:spcPct val="150000"/>
              </a:lnSpc>
            </a:pPr>
            <a:endParaRPr lang="it-IT" sz="1500" b="1" i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Aumento attività metabolica delle aree cerebrali associate alle funzioni esecutive (EF)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Aumento </a:t>
            </a:r>
            <a:r>
              <a:rPr lang="it-IT" sz="1400" dirty="0">
                <a:effectLst/>
                <a:latin typeface="Helvetica" pitchFamily="2" charset="0"/>
              </a:rPr>
              <a:t>dell’ efficienza dei vasi sanguigni e dello spessore della corteccia temporale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Riduzione della reattività agli stimoli cibo del sistema dopaminergico della gratificazione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Miglioramento del funzionamento cognitivo, in particolare a carico: </a:t>
            </a:r>
          </a:p>
          <a:p>
            <a:pPr algn="just"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- dell’attenzione, della memoria e delle funzioni esecutive</a:t>
            </a:r>
          </a:p>
          <a:p>
            <a:pPr algn="just">
              <a:lnSpc>
                <a:spcPct val="150000"/>
              </a:lnSpc>
            </a:pPr>
            <a:endParaRPr lang="it-IT" sz="15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4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Dunn et al., 2010; </a:t>
            </a:r>
            <a:r>
              <a:rPr lang="it-IT" sz="1400" b="1" i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Ochner</a:t>
            </a:r>
            <a:r>
              <a:rPr lang="it-IT" sz="14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et al., 2011; </a:t>
            </a:r>
            <a:r>
              <a:rPr lang="it-IT" sz="1400" b="1" i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Alosco</a:t>
            </a:r>
            <a:r>
              <a:rPr lang="it-IT" sz="14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et al., 2013; </a:t>
            </a:r>
            <a:r>
              <a:rPr lang="it-IT" sz="1400" b="1" i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Spitznagel</a:t>
            </a:r>
            <a:r>
              <a:rPr lang="it-IT" sz="14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et </a:t>
            </a:r>
            <a:r>
              <a:rPr lang="it-IT" sz="14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 2015; </a:t>
            </a:r>
            <a:r>
              <a:rPr lang="it-IT" sz="1400" b="1" i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Prehn</a:t>
            </a:r>
            <a:r>
              <a:rPr lang="it-IT" sz="14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2020; </a:t>
            </a:r>
            <a:r>
              <a:rPr lang="it-IT" sz="1400" b="1" i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Alabdulkader</a:t>
            </a:r>
            <a:r>
              <a:rPr lang="it-IT" sz="14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et al., 2024; Tao et al., 2024; </a:t>
            </a:r>
            <a:r>
              <a:rPr lang="it-IT" sz="1400" b="1" i="1" dirty="0" err="1">
                <a:effectLst/>
                <a:latin typeface="Helvetica" pitchFamily="2" charset="0"/>
              </a:rPr>
              <a:t>Custers</a:t>
            </a:r>
            <a:r>
              <a:rPr lang="it-IT" sz="1400" b="1" i="1" dirty="0">
                <a:effectLst/>
                <a:latin typeface="Helvetica" pitchFamily="2" charset="0"/>
              </a:rPr>
              <a:t> et al., 2024</a:t>
            </a:r>
            <a:endParaRPr lang="it-IT" sz="1400" b="1" i="1" dirty="0"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1400" b="1" i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 contrario vari studi non hanno evidenziato cambiamenti nei test neuropsicologici che valutano le abilità linguistiche  </a:t>
            </a:r>
          </a:p>
          <a:p>
            <a:pPr algn="r">
              <a:lnSpc>
                <a:spcPct val="150000"/>
              </a:lnSpc>
            </a:pPr>
            <a:r>
              <a:rPr lang="it-IT" sz="14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 et al., 2024</a:t>
            </a: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Tuttavia, il numero di studi longitudinali a lungo termine che hanno indagato le funzioni cognitive dopo chirurgia </a:t>
            </a:r>
            <a:r>
              <a:rPr lang="it-IT" sz="15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sono ancora limitati </a:t>
            </a:r>
          </a:p>
          <a:p>
            <a:pPr>
              <a:lnSpc>
                <a:spcPct val="150000"/>
              </a:lnSpc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4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0FC4F6D-CAF3-6A6F-476B-54D603434F09}"/>
              </a:ext>
            </a:extLst>
          </p:cNvPr>
          <p:cNvSpPr/>
          <p:nvPr/>
        </p:nvSpPr>
        <p:spPr>
          <a:xfrm>
            <a:off x="-362829" y="283380"/>
            <a:ext cx="12942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Effetti della chirurgia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sul funzionamento cognitivo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92D897D-DC10-98E0-01BA-69388D5A0E08}"/>
              </a:ext>
            </a:extLst>
          </p:cNvPr>
          <p:cNvSpPr/>
          <p:nvPr/>
        </p:nvSpPr>
        <p:spPr>
          <a:xfrm>
            <a:off x="504825" y="1162752"/>
            <a:ext cx="11182350" cy="452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Fattori che si associano al miglioramento del quadro cognitivo post-chirurgia </a:t>
            </a:r>
            <a:r>
              <a:rPr lang="it-IT" sz="15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riduzione dei sintomi depressivi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riduzione del grado di infiammazione sistemica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riduzione dei livelli di leptina</a:t>
            </a:r>
          </a:p>
          <a:p>
            <a:pPr algn="r">
              <a:lnSpc>
                <a:spcPct val="150000"/>
              </a:lnSpc>
            </a:pPr>
            <a:r>
              <a:rPr lang="it-IT" sz="1400" b="1" i="1" dirty="0" err="1">
                <a:effectLst/>
                <a:latin typeface="Helvetica" pitchFamily="2" charset="0"/>
              </a:rPr>
              <a:t>Vreeken</a:t>
            </a:r>
            <a:r>
              <a:rPr lang="it-IT" sz="1400" b="1" i="1" dirty="0">
                <a:effectLst/>
                <a:latin typeface="Helvetica" pitchFamily="2" charset="0"/>
              </a:rPr>
              <a:t> et al., 2023</a:t>
            </a:r>
          </a:p>
          <a:p>
            <a:pPr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Chiaramente anche il miglioramento del quadro metabolico: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Migliore controllo glicemico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dei valori pressori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 colesterolo</a:t>
            </a:r>
          </a:p>
          <a:p>
            <a:pPr>
              <a:lnSpc>
                <a:spcPct val="150000"/>
              </a:lnSpc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 essere considerati fattori protettivi e di prevenzione del decadimento cognitivo e per lo sviluppo di demenza nel paziente con obesità di mezza età</a:t>
            </a:r>
          </a:p>
          <a:p>
            <a:pPr algn="r">
              <a:lnSpc>
                <a:spcPct val="150000"/>
              </a:lnSpc>
            </a:pPr>
            <a:r>
              <a:rPr lang="it-IT" sz="1500" b="1" i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Morys</a:t>
            </a:r>
            <a:r>
              <a:rPr lang="it-IT" sz="15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2021</a:t>
            </a:r>
          </a:p>
        </p:txBody>
      </p:sp>
    </p:spTree>
    <p:extLst>
      <p:ext uri="{BB962C8B-B14F-4D97-AF65-F5344CB8AC3E}">
        <p14:creationId xmlns:p14="http://schemas.microsoft.com/office/powerpoint/2010/main" val="355032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47A938-E9E2-F55C-5510-7BE0AF1729B1}"/>
              </a:ext>
            </a:extLst>
          </p:cNvPr>
          <p:cNvSpPr txBox="1"/>
          <p:nvPr/>
        </p:nvSpPr>
        <p:spPr>
          <a:xfrm>
            <a:off x="377253" y="990686"/>
            <a:ext cx="10998200" cy="4950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Alcune alterazioni del funzionamento </a:t>
            </a:r>
            <a:r>
              <a:rPr lang="it-IT" sz="15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neurocognitivo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particolare quelle a carico delle aree prefrontali, sede delle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funzioni esecutive di controllo,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sembrano essere </a:t>
            </a:r>
            <a:r>
              <a:rPr lang="it-IT" sz="15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-esistenti, sono influenzate sia da fattori genetici che ambientali, e sembrano favorire lo sviluppo e il mantenimento dell’obesità</a:t>
            </a:r>
            <a:endParaRPr lang="it-IT" sz="15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 alterazioni, in particolare, quelle a carico delle strutture dell’ipotalamo e dell’ippocampo e dell’amigdala coinvolte nei processi mnesici, sembrano essere conseguenza delle alterazioni fisiologiche e metaboliche che si associano all’obesità</a:t>
            </a:r>
          </a:p>
          <a:p>
            <a:pPr algn="just">
              <a:lnSpc>
                <a:spcPct val="150000"/>
              </a:lnSpc>
            </a:pPr>
            <a:endParaRPr lang="it-IT" sz="15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FE, che promuove l’autoregolazione, hanno un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rker Felt"/>
              </a:rPr>
              <a:t>ruolo centrale nel determinare il comportamento alimentare ed impatta sulla qualità di vita, sulla perdita di peso e sull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’aderenza al cambiamento di stile di vita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rker Felt"/>
              </a:rPr>
              <a:t>del paziente con obesità sia in fase </a:t>
            </a:r>
            <a:r>
              <a:rPr lang="it-IT" sz="15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rker Felt"/>
              </a:rPr>
              <a:t>pre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rker Felt"/>
              </a:rPr>
              <a:t>- che post-operatoria e hanno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 predittivo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sulla perdita di peso post-chirurgia </a:t>
            </a:r>
            <a:r>
              <a:rPr lang="it-IT" sz="15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Visto che le alterazioni del sistema nervoso centrale associate all’obesità aumentano del 65% il rischio di sviluppare quadri di decadimento cognitivo e demenza in età avanzata, la chirurgia </a:t>
            </a:r>
            <a:r>
              <a:rPr lang="it-IT" sz="15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può essere considerata una pratica di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prevenzione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lo sviluppo di questo tipo di condizione patologica.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EEAE46-B2CC-3A8A-603D-DDA4121EF4B7}"/>
              </a:ext>
            </a:extLst>
          </p:cNvPr>
          <p:cNvSpPr txBox="1"/>
          <p:nvPr/>
        </p:nvSpPr>
        <p:spPr>
          <a:xfrm>
            <a:off x="4803690" y="198072"/>
            <a:ext cx="6098058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arker Felt"/>
              </a:rPr>
              <a:t>In conclusione </a:t>
            </a:r>
          </a:p>
        </p:txBody>
      </p:sp>
    </p:spTree>
    <p:extLst>
      <p:ext uri="{BB962C8B-B14F-4D97-AF65-F5344CB8AC3E}">
        <p14:creationId xmlns:p14="http://schemas.microsoft.com/office/powerpoint/2010/main" val="197311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Grazie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86D908-1D93-B4F8-6B44-E96C177EB166}"/>
              </a:ext>
            </a:extLst>
          </p:cNvPr>
          <p:cNvSpPr txBox="1"/>
          <p:nvPr/>
        </p:nvSpPr>
        <p:spPr>
          <a:xfrm>
            <a:off x="8739966" y="6124356"/>
            <a:ext cx="389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E-mail to: </a:t>
            </a:r>
            <a:r>
              <a:rPr lang="it-IT" b="1" dirty="0">
                <a:hlinkClick r:id="rId2"/>
              </a:rPr>
              <a:t>sami.schiff@unipd.it</a:t>
            </a:r>
            <a:endParaRPr lang="it-IT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85B83A2-C253-EADD-0094-1435DF72592B}"/>
              </a:ext>
            </a:extLst>
          </p:cNvPr>
          <p:cNvSpPr/>
          <p:nvPr/>
        </p:nvSpPr>
        <p:spPr>
          <a:xfrm>
            <a:off x="308919" y="832765"/>
            <a:ext cx="11627708" cy="5797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rker Felt"/>
              </a:rPr>
              <a:t>L’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rker Felt"/>
              </a:rPr>
              <a:t>obesità grave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rker Felt"/>
              </a:rPr>
              <a:t> è spesso associata a diverse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rker Felt"/>
              </a:rPr>
              <a:t>complicanze mediche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(es. diabete, ipertensione, dislipidemia, MASLD, OSA e problemi cardiovascolari, </a:t>
            </a:r>
            <a:r>
              <a:rPr lang="it-IT" sz="15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 </a:t>
            </a:r>
          </a:p>
          <a:p>
            <a:pPr>
              <a:lnSpc>
                <a:spcPct val="150000"/>
              </a:lnSpc>
            </a:pPr>
            <a:endParaRPr lang="it-IT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La presenza di queste condizioni mediche possono, alla lunga, portare ad alterazioni strutturali e funzionali del sistema nervoso centrale attraverso meccanismi di natura: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Neuro-infiammatoria 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lesioni a livello ipotalamico, ippocampo, amigdala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Cerebrovascolare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o legati allo stress ossidativo</a:t>
            </a:r>
          </a:p>
          <a:p>
            <a:pPr algn="r">
              <a:lnSpc>
                <a:spcPct val="150000"/>
              </a:lnSpc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Miller &amp; Spencer, 2014</a:t>
            </a:r>
          </a:p>
          <a:p>
            <a:pPr algn="l">
              <a:lnSpc>
                <a:spcPct val="150000"/>
              </a:lnSpc>
            </a:pPr>
            <a:r>
              <a:rPr lang="it-IT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 l’esposizione cronica: 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it-IT" sz="16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Stress,</a:t>
            </a:r>
            <a:r>
              <a:rPr lang="it-IT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inteso come dissonanza tra eventi della vita e la percezione individuale di poterli fronteggiare in maniera efficace 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it-IT" sz="16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Alterazioni ormonali </a:t>
            </a:r>
            <a:r>
              <a:rPr lang="it-IT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grado di modificare l’</a:t>
            </a:r>
            <a:r>
              <a:rPr lang="it-IT" sz="1600" b="1" i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arousal</a:t>
            </a:r>
            <a:r>
              <a:rPr lang="it-IT" sz="16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 il </a:t>
            </a:r>
            <a:r>
              <a:rPr lang="it-IT" sz="16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tono dell’umore </a:t>
            </a:r>
            <a:r>
              <a:rPr lang="it-IT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(es. </a:t>
            </a:r>
            <a:r>
              <a:rPr lang="it-IT" sz="16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</a:t>
            </a:r>
            <a:r>
              <a:rPr lang="it-IT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/ipertiroidismo) </a:t>
            </a:r>
          </a:p>
          <a:p>
            <a:pPr algn="l">
              <a:lnSpc>
                <a:spcPct val="150000"/>
              </a:lnSpc>
            </a:pPr>
            <a:endParaRPr lang="it-IT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16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 influenzare negativamente l’omeostasi metabolica e di conseguenza il funzionamento cognitivo </a:t>
            </a:r>
            <a:r>
              <a:rPr lang="it-IT" sz="16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 meccanismi di memoria associati alla neurogenesi ippocampale</a:t>
            </a:r>
            <a:endParaRPr lang="it-IT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2017;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Geiker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2018;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Morys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2021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3563B52-2AA1-75F7-F0BE-4E6E7A901039}"/>
              </a:ext>
            </a:extLst>
          </p:cNvPr>
          <p:cNvSpPr txBox="1">
            <a:spLocks/>
          </p:cNvSpPr>
          <p:nvPr/>
        </p:nvSpPr>
        <p:spPr>
          <a:xfrm>
            <a:off x="-613458" y="378471"/>
            <a:ext cx="13643658" cy="7855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Obesità, sindrome metabolica e cervello </a:t>
            </a:r>
          </a:p>
        </p:txBody>
      </p:sp>
    </p:spTree>
    <p:extLst>
      <p:ext uri="{BB962C8B-B14F-4D97-AF65-F5344CB8AC3E}">
        <p14:creationId xmlns:p14="http://schemas.microsoft.com/office/powerpoint/2010/main" val="147651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7270CE-FBBC-6D8D-5C1F-BDA4BFEDE284}"/>
              </a:ext>
            </a:extLst>
          </p:cNvPr>
          <p:cNvSpPr txBox="1">
            <a:spLocks/>
          </p:cNvSpPr>
          <p:nvPr/>
        </p:nvSpPr>
        <p:spPr>
          <a:xfrm>
            <a:off x="-613458" y="378471"/>
            <a:ext cx="13643658" cy="7855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Obesità, sindrome metabolica e </a:t>
            </a:r>
            <a:r>
              <a:rPr lang="it-IT" sz="2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impairment </a:t>
            </a:r>
            <a:r>
              <a:rPr lang="it-IT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0982BD-37C9-E494-2801-B39F90E9EEA9}"/>
              </a:ext>
            </a:extLst>
          </p:cNvPr>
          <p:cNvSpPr txBox="1"/>
          <p:nvPr/>
        </p:nvSpPr>
        <p:spPr>
          <a:xfrm>
            <a:off x="313522" y="756353"/>
            <a:ext cx="11342185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letteratura suggerisce che l’eccesso di grasso e le disfunzioni metaboliche favoriscono la presenza di alterazioni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neurocognitive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 carico: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corteccia prefrontale (PFC)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delle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funzione esecutive (FE)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Delle strutture del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lobo temporale mediale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della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sistema meso-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cortico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-limbico di elaborazione della ricompensa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dipendente dalla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Dopamina</a:t>
            </a:r>
          </a:p>
          <a:p>
            <a:pPr algn="r">
              <a:lnSpc>
                <a:spcPct val="150000"/>
              </a:lnSpc>
            </a:pP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al.,2001; Farrugia &amp; Small, 2019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Tuttavia, alterazioni strutturali a carico delle aree prefrontali 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prestazioni scadenti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sul piano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neuropsicologico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in particolare a carico delle FE, si osservano già in bambini e adolescenti che vivono in una condizione di obesità in assenza di altre complicanze </a:t>
            </a:r>
          </a:p>
          <a:p>
            <a:pPr algn="r">
              <a:lnSpc>
                <a:spcPct val="150000"/>
              </a:lnSpc>
            </a:pP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Lowe 2018</a:t>
            </a:r>
          </a:p>
          <a:p>
            <a:pPr algn="r">
              <a:lnSpc>
                <a:spcPct val="150000"/>
              </a:lnSpc>
            </a:pPr>
            <a:endParaRPr lang="it-IT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La presenza 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disturbi cognitivi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associati alla condizione di obesità severa, in particolari quelli a carico della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hanno un impatto negativo sulla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qualità di vita,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favoriscono la presenza 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sintomi depressivi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possono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impattare negativamente sul mantenimento di </a:t>
            </a:r>
            <a:r>
              <a:rPr lang="it-IT" sz="1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uno stile di vita sano </a:t>
            </a:r>
          </a:p>
          <a:p>
            <a:pPr algn="r">
              <a:lnSpc>
                <a:spcPct val="150000"/>
              </a:lnSpc>
            </a:pP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Sanborn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2018</a:t>
            </a:r>
          </a:p>
          <a:p>
            <a:pPr algn="r">
              <a:lnSpc>
                <a:spcPct val="150000"/>
              </a:lnSpc>
            </a:pPr>
            <a:endParaRPr lang="it-IT" sz="1400" b="1" i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Nel paziente di mezza età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con obesità complicata vi è un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maggior rischio di sviluppare quadri di decadimento cognitivo (+65%),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natura vascolare o demenza d’Alzheimer (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diabetis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associazione tra AD e resistenza insulinica) rispetto alla popolazione normopeso </a:t>
            </a:r>
          </a:p>
          <a:p>
            <a:pPr algn="r">
              <a:lnSpc>
                <a:spcPct val="150000"/>
              </a:lnSpc>
            </a:pPr>
            <a:r>
              <a:rPr lang="it-IT" sz="1400" b="1" i="1" dirty="0" err="1"/>
              <a:t>Whitmer</a:t>
            </a:r>
            <a:r>
              <a:rPr lang="it-IT" sz="1400" b="1" i="1" dirty="0"/>
              <a:t> 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et al., 2005;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2011; </a:t>
            </a:r>
            <a:r>
              <a:rPr lang="it-IT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et al., 2017</a:t>
            </a:r>
          </a:p>
        </p:txBody>
      </p:sp>
    </p:spTree>
    <p:extLst>
      <p:ext uri="{BB962C8B-B14F-4D97-AF65-F5344CB8AC3E}">
        <p14:creationId xmlns:p14="http://schemas.microsoft.com/office/powerpoint/2010/main" val="115680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90659B4-43A0-1469-D175-ADEEC5350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48" t="18810" r="38145" b="9524"/>
          <a:stretch/>
        </p:blipFill>
        <p:spPr>
          <a:xfrm>
            <a:off x="7639293" y="859692"/>
            <a:ext cx="4197912" cy="513647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DC8E621-35DB-720D-077E-A038AD082AEA}"/>
              </a:ext>
            </a:extLst>
          </p:cNvPr>
          <p:cNvSpPr/>
          <p:nvPr/>
        </p:nvSpPr>
        <p:spPr>
          <a:xfrm>
            <a:off x="9211237" y="6121302"/>
            <a:ext cx="19046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i="1" dirty="0">
                <a:latin typeface="Helvetica" pitchFamily="2" charset="0"/>
              </a:rPr>
              <a:t>O’Brien et al., 2017</a:t>
            </a:r>
            <a:endParaRPr lang="it-IT" sz="1500" b="1" i="1" dirty="0">
              <a:effectLst/>
              <a:latin typeface="Helvetica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306DE0D-2CA0-9E47-0C4E-0604CCE390F4}"/>
              </a:ext>
            </a:extLst>
          </p:cNvPr>
          <p:cNvSpPr/>
          <p:nvPr/>
        </p:nvSpPr>
        <p:spPr>
          <a:xfrm>
            <a:off x="1216149" y="330804"/>
            <a:ext cx="8574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Complicanze neurologiche dell’obesità</a:t>
            </a:r>
            <a:endParaRPr lang="it-IT" sz="2000" b="1" dirty="0">
              <a:solidFill>
                <a:schemeClr val="tx2">
                  <a:lumMod val="1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1E028E-87BC-4CF9-E61F-16537B19D39E}"/>
              </a:ext>
            </a:extLst>
          </p:cNvPr>
          <p:cNvSpPr txBox="1"/>
          <p:nvPr/>
        </p:nvSpPr>
        <p:spPr>
          <a:xfrm>
            <a:off x="522515" y="1101240"/>
            <a:ext cx="7151914" cy="5012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Obesità e Sistema nervoso centrale</a:t>
            </a:r>
          </a:p>
          <a:p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500" i="1" dirty="0">
                <a:latin typeface="Arial" panose="020B0604020202020204" pitchFamily="34" charset="0"/>
                <a:cs typeface="Arial" panose="020B0604020202020204" pitchFamily="34" charset="0"/>
              </a:rPr>
              <a:t>Effetti Strutturali:</a:t>
            </a:r>
          </a:p>
          <a:p>
            <a:pPr>
              <a:lnSpc>
                <a:spcPct val="150000"/>
              </a:lnSpc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- Atrofia cerebrale, riduzione dello spessore corticale e della materia grigia frontale e temporale, e aumento della sostanza bianca nelle aree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orbitofrontali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Riduzione del volume dell’ippocampo e dell’ipotalamo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500" i="1" dirty="0">
                <a:latin typeface="Arial" panose="020B0604020202020204" pitchFamily="34" charset="0"/>
                <a:cs typeface="Arial" panose="020B0604020202020204" pitchFamily="34" charset="0"/>
              </a:rPr>
              <a:t>Effetti Fisiologici:</a:t>
            </a:r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Ischemie cerebrali e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ipoperfusione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Alterazione metaboliche e del funzionamento neuronale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500" i="1" dirty="0">
                <a:latin typeface="Arial" panose="020B0604020202020204" pitchFamily="34" charset="0"/>
                <a:cs typeface="Arial" panose="020B0604020202020204" pitchFamily="34" charset="0"/>
              </a:rPr>
              <a:t>Effetti clinici:</a:t>
            </a:r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Alterazioni del comportamento alimentare e del controllo della sazietà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Impairment cognitivo moderato (attenzione, apprendimento e memoria e </a:t>
            </a:r>
            <a:r>
              <a:rPr lang="it-IT" sz="15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-making), declino cognitivo.</a:t>
            </a:r>
          </a:p>
        </p:txBody>
      </p:sp>
    </p:spTree>
    <p:extLst>
      <p:ext uri="{BB962C8B-B14F-4D97-AF65-F5344CB8AC3E}">
        <p14:creationId xmlns:p14="http://schemas.microsoft.com/office/powerpoint/2010/main" val="245202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>
            <a:extLst>
              <a:ext uri="{FF2B5EF4-FFF2-40B4-BE49-F238E27FC236}">
                <a16:creationId xmlns:a16="http://schemas.microsoft.com/office/drawing/2014/main" id="{F4671FFA-B334-5996-D2F3-6E5C26444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5909563"/>
            <a:ext cx="4895850" cy="2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sz="1266" b="1" i="1" dirty="0" err="1">
                <a:solidFill>
                  <a:schemeClr val="tx2">
                    <a:lumMod val="10000"/>
                  </a:schemeClr>
                </a:solidFill>
              </a:rPr>
              <a:t>Glock</a:t>
            </a:r>
            <a:r>
              <a:rPr lang="it-IT" sz="1266" b="1" i="1" dirty="0">
                <a:solidFill>
                  <a:schemeClr val="tx2">
                    <a:lumMod val="10000"/>
                  </a:schemeClr>
                </a:solidFill>
              </a:rPr>
              <a:t> et al., 2015; Lowe et al., 2018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812089-14F2-2D95-A7BB-85BF06D9E049}"/>
              </a:ext>
            </a:extLst>
          </p:cNvPr>
          <p:cNvSpPr txBox="1"/>
          <p:nvPr/>
        </p:nvSpPr>
        <p:spPr>
          <a:xfrm>
            <a:off x="774873" y="566688"/>
            <a:ext cx="10642254" cy="74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500" dirty="0"/>
              <a:t>Un’ampia letteratura attribuisce un ruolo centrale della </a:t>
            </a:r>
            <a:r>
              <a:rPr lang="it-IT" sz="1500" b="1" dirty="0"/>
              <a:t>corteccia prefrontale laterale </a:t>
            </a:r>
            <a:r>
              <a:rPr lang="it-IT" sz="1500" dirty="0"/>
              <a:t>nei meccanismi </a:t>
            </a:r>
            <a:r>
              <a:rPr lang="it-IT" sz="1500" b="1" dirty="0"/>
              <a:t>auto-regolazione</a:t>
            </a:r>
            <a:r>
              <a:rPr lang="it-IT" sz="1500" dirty="0"/>
              <a:t> e </a:t>
            </a:r>
            <a:r>
              <a:rPr lang="it-IT" sz="1500" b="1" dirty="0"/>
              <a:t>controllo inibitorio </a:t>
            </a:r>
            <a:r>
              <a:rPr lang="it-IT" sz="1500" dirty="0"/>
              <a:t>del comportamento alimentare e nel predire il successo nella perdita di peso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845AC4C-1F81-B586-A31E-77CD7E3A1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79" y="2066449"/>
            <a:ext cx="5453590" cy="37282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5771646-9018-88CD-E47D-6CCA49335DC7}"/>
              </a:ext>
            </a:extLst>
          </p:cNvPr>
          <p:cNvSpPr/>
          <p:nvPr/>
        </p:nvSpPr>
        <p:spPr>
          <a:xfrm>
            <a:off x="582592" y="1604598"/>
            <a:ext cx="7115380" cy="686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88" algn="just">
              <a:lnSpc>
                <a:spcPct val="150000"/>
              </a:lnSpc>
            </a:pP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Funzioni esecutive e comportamento volontario orientato ad uno scopo</a:t>
            </a:r>
          </a:p>
          <a:p>
            <a:pPr marL="228588" algn="just"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(Corteccia Prefrontale laterale – LPFC)</a:t>
            </a:r>
          </a:p>
          <a:p>
            <a:pPr marL="628618" lvl="1" algn="just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 Memoria di lavoro</a:t>
            </a:r>
          </a:p>
          <a:p>
            <a:pPr marL="628618" lvl="1" algn="just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 Controllo inibitorio</a:t>
            </a:r>
          </a:p>
          <a:p>
            <a:pPr marL="829529" lvl="1" indent="-200911" algn="just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Processi Decisionali</a:t>
            </a:r>
          </a:p>
          <a:p>
            <a:pPr marL="829529" lvl="1" indent="-200911" algn="just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Flessibilità cognitiva </a:t>
            </a:r>
          </a:p>
          <a:p>
            <a:pPr marL="829529" lvl="1" indent="-200911" algn="just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Regolazione emotiva</a:t>
            </a:r>
          </a:p>
          <a:p>
            <a:pPr marL="829529" lvl="1" indent="-200911" algn="just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Ragionamento astratto</a:t>
            </a:r>
          </a:p>
          <a:p>
            <a:pPr marL="829529" lvl="1" indent="-200911" algn="just">
              <a:lnSpc>
                <a:spcPct val="150000"/>
              </a:lnSpc>
              <a:buFontTx/>
              <a:buChar char="-"/>
            </a:pPr>
            <a:r>
              <a:rPr lang="it-IT" sz="1500" dirty="0" err="1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Problem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-solving</a:t>
            </a:r>
          </a:p>
          <a:p>
            <a:pPr marL="829529" lvl="1" indent="-200911" algn="just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  <a:sym typeface="Marker Felt"/>
              </a:rPr>
              <a:t>Pi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anificazione</a:t>
            </a:r>
          </a:p>
          <a:p>
            <a:pPr marL="829529" lvl="1" indent="-200911" algn="just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Attenzione selettiva</a:t>
            </a:r>
          </a:p>
          <a:p>
            <a:pPr marL="829529" lvl="1" indent="-200911" algn="just">
              <a:lnSpc>
                <a:spcPct val="150000"/>
              </a:lnSpc>
              <a:buFontTx/>
              <a:buChar char="-"/>
            </a:pPr>
            <a:endParaRPr lang="it-IT" sz="1300" dirty="0">
              <a:solidFill>
                <a:schemeClr val="tx2">
                  <a:lumMod val="10000"/>
                </a:schemeClr>
              </a:solidFill>
              <a:latin typeface="Arial"/>
              <a:cs typeface="Arial"/>
            </a:endParaRPr>
          </a:p>
          <a:p>
            <a:pPr marL="829529" lvl="1" indent="-200911" algn="just">
              <a:lnSpc>
                <a:spcPct val="150000"/>
              </a:lnSpc>
              <a:buFontTx/>
              <a:buChar char="-"/>
            </a:pPr>
            <a:endParaRPr lang="it-IT" sz="1300" dirty="0">
              <a:solidFill>
                <a:schemeClr val="tx2">
                  <a:lumMod val="10000"/>
                </a:schemeClr>
              </a:solidFill>
              <a:latin typeface="Arial"/>
              <a:cs typeface="Arial"/>
            </a:endParaRPr>
          </a:p>
          <a:p>
            <a:pPr marL="628618" lvl="1" algn="just">
              <a:lnSpc>
                <a:spcPct val="150000"/>
              </a:lnSpc>
              <a:buFontTx/>
              <a:buChar char="-"/>
            </a:pPr>
            <a:endParaRPr lang="it-IT" sz="1300" dirty="0">
              <a:solidFill>
                <a:schemeClr val="tx2">
                  <a:lumMod val="10000"/>
                </a:schemeClr>
              </a:solidFill>
              <a:latin typeface="Arial"/>
              <a:cs typeface="Arial"/>
            </a:endParaRPr>
          </a:p>
          <a:p>
            <a:pPr marL="628618" lvl="1" algn="just">
              <a:lnSpc>
                <a:spcPct val="150000"/>
              </a:lnSpc>
              <a:buFontTx/>
              <a:buChar char="-"/>
            </a:pPr>
            <a:endParaRPr lang="it-IT" sz="1300" dirty="0">
              <a:solidFill>
                <a:schemeClr val="tx2">
                  <a:lumMod val="10000"/>
                </a:schemeClr>
              </a:solidFill>
              <a:latin typeface="Arial"/>
              <a:cs typeface="Arial"/>
            </a:endParaRPr>
          </a:p>
          <a:p>
            <a:pPr marL="628618" lvl="1" algn="just">
              <a:lnSpc>
                <a:spcPct val="150000"/>
              </a:lnSpc>
              <a:buFontTx/>
              <a:buChar char="-"/>
            </a:pPr>
            <a:endParaRPr lang="it-IT" sz="1300" dirty="0">
              <a:solidFill>
                <a:schemeClr val="tx2">
                  <a:lumMod val="10000"/>
                </a:schemeClr>
              </a:solidFill>
              <a:latin typeface="Arial"/>
              <a:cs typeface="Arial"/>
            </a:endParaRPr>
          </a:p>
          <a:p>
            <a:pPr marL="400029" lvl="1" algn="just">
              <a:lnSpc>
                <a:spcPct val="150000"/>
              </a:lnSpc>
            </a:pPr>
            <a:r>
              <a:rPr lang="it-IT" sz="1300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				</a:t>
            </a:r>
            <a:r>
              <a:rPr lang="it-IT" sz="1300" b="1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						</a:t>
            </a:r>
          </a:p>
          <a:p>
            <a:pPr marL="400029" lvl="1" algn="just">
              <a:lnSpc>
                <a:spcPct val="150000"/>
              </a:lnSpc>
            </a:pPr>
            <a:endParaRPr lang="it-IT" sz="1300" b="1" dirty="0">
              <a:solidFill>
                <a:schemeClr val="tx2">
                  <a:lumMod val="10000"/>
                </a:schemeClr>
              </a:solidFill>
              <a:latin typeface="Arial"/>
              <a:cs typeface="Arial"/>
            </a:endParaRPr>
          </a:p>
          <a:p>
            <a:pPr marL="400029" lvl="1" algn="just">
              <a:lnSpc>
                <a:spcPct val="150000"/>
              </a:lnSpc>
            </a:pPr>
            <a:endParaRPr lang="it-IT" sz="1300" b="1" dirty="0">
              <a:solidFill>
                <a:schemeClr val="tx2">
                  <a:lumMod val="10000"/>
                </a:schemeClr>
              </a:solidFill>
              <a:latin typeface="Arial"/>
              <a:cs typeface="Arial"/>
            </a:endParaRPr>
          </a:p>
          <a:p>
            <a:pPr marL="400029" lvl="1" algn="just">
              <a:lnSpc>
                <a:spcPct val="150000"/>
              </a:lnSpc>
            </a:pPr>
            <a:r>
              <a:rPr lang="it-IT" sz="1300" b="1" dirty="0"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				</a:t>
            </a:r>
            <a:endParaRPr lang="it-IT" sz="1300" dirty="0">
              <a:solidFill>
                <a:schemeClr val="tx2">
                  <a:lumMod val="1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38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C8CE7-76DF-45E3-48AA-CC51A02675A6}"/>
              </a:ext>
            </a:extLst>
          </p:cNvPr>
          <p:cNvSpPr txBox="1">
            <a:spLocks/>
          </p:cNvSpPr>
          <p:nvPr/>
        </p:nvSpPr>
        <p:spPr>
          <a:xfrm>
            <a:off x="-126252" y="0"/>
            <a:ext cx="12447204" cy="7855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spc="-5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/>
            <a:b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Riserva Cognitiva: una nuova variabile da considerare</a:t>
            </a:r>
            <a:br>
              <a:rPr lang="it-IT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C62F916-D70F-F188-721C-0F41EC6D24CF}"/>
              </a:ext>
            </a:extLst>
          </p:cNvPr>
          <p:cNvSpPr/>
          <p:nvPr/>
        </p:nvSpPr>
        <p:spPr>
          <a:xfrm>
            <a:off x="498774" y="808880"/>
            <a:ext cx="11099668" cy="593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pazienti con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obesità grave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vivono spesso in  condizioni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economiche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relativamente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disagiate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hanno un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 di scolarizzazione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normalmente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basso della popolazione generale</a:t>
            </a:r>
          </a:p>
          <a:p>
            <a:pPr>
              <a:lnSpc>
                <a:spcPct val="150000"/>
              </a:lnSpc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il termine di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riserva cognitiva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(RC) si intende la capacità del nostro cervello di rispondere in modo </a:t>
            </a:r>
            <a:r>
              <a:rPr lang="it-IT" sz="15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resiliente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agli effetti prodotti da alterazioni del tessuto cerebrale</a:t>
            </a:r>
          </a:p>
          <a:p>
            <a:pPr>
              <a:lnSpc>
                <a:spcPct val="150000"/>
              </a:lnSpc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RC dipende da vari fattori esperienziali che hanno nel tempo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arricchito o meno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sviluppo del nostro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nervoso centrale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(plasticità cerebrale), ed è quindi responsabile della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qualità delle nostre cognizioni nell’adattarsi alle richieste dell’ambiente esterno e agli </a:t>
            </a:r>
            <a:r>
              <a:rPr lang="it-IT" sz="1500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stressor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(abilità di coping)</a:t>
            </a:r>
          </a:p>
          <a:p>
            <a:pPr>
              <a:lnSpc>
                <a:spcPct val="150000"/>
              </a:lnSpc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quantificata misurando l’i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nsieme e la durata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esperienze e delle attività vissute da un certo individuo nel corso della propria vita, quali: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scolastiche/intellettive,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lavorative,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sportive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sociali</a:t>
            </a: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it-IT" sz="1400" b="1" i="1" dirty="0">
                <a:latin typeface="Arial"/>
                <a:cs typeface="Arial"/>
              </a:rPr>
              <a:t>Stern, 2009</a:t>
            </a:r>
            <a:endParaRPr lang="it-IT" sz="1400" b="1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AAB59F2-969A-2667-D534-6D5B5E458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880" y="4777658"/>
            <a:ext cx="2596372" cy="19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4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C8CE7-76DF-45E3-48AA-CC51A02675A6}"/>
              </a:ext>
            </a:extLst>
          </p:cNvPr>
          <p:cNvSpPr txBox="1">
            <a:spLocks/>
          </p:cNvSpPr>
          <p:nvPr/>
        </p:nvSpPr>
        <p:spPr>
          <a:xfrm>
            <a:off x="-126252" y="0"/>
            <a:ext cx="12447204" cy="7855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spc="-5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/>
            <a:b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Riserva Cognitiva: una nuova variabile da considerare</a:t>
            </a:r>
            <a:br>
              <a:rPr lang="it-IT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F59F072-3B36-D52D-B457-F5681F448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740"/>
          <a:stretch/>
        </p:blipFill>
        <p:spPr>
          <a:xfrm>
            <a:off x="2661173" y="1344069"/>
            <a:ext cx="6412124" cy="329575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FC5367-0DB9-A5CD-2CB7-D6288AD2F87C}"/>
              </a:ext>
            </a:extLst>
          </p:cNvPr>
          <p:cNvSpPr txBox="1"/>
          <p:nvPr/>
        </p:nvSpPr>
        <p:spPr>
          <a:xfrm>
            <a:off x="3525169" y="3529719"/>
            <a:ext cx="18229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/>
              <a:t>cognitive impairment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678F33E-9FDE-3859-6A17-4E89795648AE}"/>
              </a:ext>
            </a:extLst>
          </p:cNvPr>
          <p:cNvSpPr txBox="1"/>
          <p:nvPr/>
        </p:nvSpPr>
        <p:spPr>
          <a:xfrm>
            <a:off x="4002392" y="2043589"/>
            <a:ext cx="16053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6600"/>
                </a:solidFill>
              </a:rPr>
              <a:t>Persona con </a:t>
            </a:r>
          </a:p>
          <a:p>
            <a:pPr algn="ctr"/>
            <a:r>
              <a:rPr lang="it-IT" sz="1400" b="1" dirty="0">
                <a:solidFill>
                  <a:srgbClr val="FF6600"/>
                </a:solidFill>
              </a:rPr>
              <a:t>alta RC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29A239E-D5E4-663E-07AA-D26E3086CD76}"/>
              </a:ext>
            </a:extLst>
          </p:cNvPr>
          <p:cNvSpPr txBox="1"/>
          <p:nvPr/>
        </p:nvSpPr>
        <p:spPr>
          <a:xfrm>
            <a:off x="7683426" y="2018189"/>
            <a:ext cx="11163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8000"/>
                </a:solidFill>
              </a:rPr>
              <a:t>Persona alta bassa RC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0AB286E-E769-2AAD-1F84-458A64FE1E00}"/>
              </a:ext>
            </a:extLst>
          </p:cNvPr>
          <p:cNvSpPr txBox="1"/>
          <p:nvPr/>
        </p:nvSpPr>
        <p:spPr>
          <a:xfrm>
            <a:off x="5599338" y="1424637"/>
            <a:ext cx="23928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Punto di flesso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A51F9EE-325A-9E5A-AF4C-0CBBBEB00E5E}"/>
              </a:ext>
            </a:extLst>
          </p:cNvPr>
          <p:cNvSpPr txBox="1"/>
          <p:nvPr/>
        </p:nvSpPr>
        <p:spPr>
          <a:xfrm rot="16200000">
            <a:off x="1970473" y="2662382"/>
            <a:ext cx="20915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Prestazione Cognitiva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389383D-A8ED-63B2-B166-0E1E8FF4C04B}"/>
              </a:ext>
            </a:extLst>
          </p:cNvPr>
          <p:cNvSpPr txBox="1"/>
          <p:nvPr/>
        </p:nvSpPr>
        <p:spPr>
          <a:xfrm>
            <a:off x="4769626" y="4309846"/>
            <a:ext cx="2637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Gravità</a:t>
            </a:r>
            <a:r>
              <a:rPr lang="en-GB" sz="1400" b="1" dirty="0"/>
              <a:t> di </a:t>
            </a:r>
            <a:r>
              <a:rPr lang="en-GB" sz="1400" b="1" dirty="0" err="1"/>
              <a:t>malattia</a:t>
            </a:r>
            <a:endParaRPr lang="en-GB" sz="1400" b="1" dirty="0"/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BBA4DBDA-D464-1EF8-CE51-38B3E0F6472D}"/>
              </a:ext>
            </a:extLst>
          </p:cNvPr>
          <p:cNvCxnSpPr/>
          <p:nvPr/>
        </p:nvCxnSpPr>
        <p:spPr>
          <a:xfrm>
            <a:off x="3432569" y="2625423"/>
            <a:ext cx="204565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929442EC-D3A3-6A2B-3E85-6F6F237CF48F}"/>
              </a:ext>
            </a:extLst>
          </p:cNvPr>
          <p:cNvCxnSpPr/>
          <p:nvPr/>
        </p:nvCxnSpPr>
        <p:spPr>
          <a:xfrm>
            <a:off x="5478221" y="2625423"/>
            <a:ext cx="2969847" cy="14051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2793D865-C1C2-8763-0210-B94F9C959E33}"/>
              </a:ext>
            </a:extLst>
          </p:cNvPr>
          <p:cNvCxnSpPr/>
          <p:nvPr/>
        </p:nvCxnSpPr>
        <p:spPr>
          <a:xfrm>
            <a:off x="3432568" y="1937669"/>
            <a:ext cx="3009549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FD23E787-7EDA-C3C5-C04A-63947AA336D1}"/>
              </a:ext>
            </a:extLst>
          </p:cNvPr>
          <p:cNvCxnSpPr/>
          <p:nvPr/>
        </p:nvCxnSpPr>
        <p:spPr>
          <a:xfrm>
            <a:off x="6442118" y="1927901"/>
            <a:ext cx="2005949" cy="210271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1A1F778-BA60-2DD5-1284-8A1CF345E871}"/>
              </a:ext>
            </a:extLst>
          </p:cNvPr>
          <p:cNvSpPr txBox="1"/>
          <p:nvPr/>
        </p:nvSpPr>
        <p:spPr>
          <a:xfrm>
            <a:off x="347241" y="4693533"/>
            <a:ext cx="11053822" cy="178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Quindi la nostra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riserva cognitiva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può impattare sul funzionamento cognitivo nella vita quotidiana anche in assenza di un oggettivo processo neurodegenerativo  e non solo negli individui anziani.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Inoltre, influenza il manifestarsi dei deficit cognitivi in caso di malattia neurodegenerativa</a:t>
            </a:r>
          </a:p>
          <a:p>
            <a:pPr algn="l">
              <a:lnSpc>
                <a:spcPct val="150000"/>
              </a:lnSpc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572F8337-6DB3-6EE5-E533-394804DC2467}"/>
              </a:ext>
            </a:extLst>
          </p:cNvPr>
          <p:cNvGrpSpPr/>
          <p:nvPr/>
        </p:nvGrpSpPr>
        <p:grpSpPr>
          <a:xfrm>
            <a:off x="488203" y="546170"/>
            <a:ext cx="10825591" cy="6051195"/>
            <a:chOff x="488203" y="135287"/>
            <a:chExt cx="10825591" cy="658742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4717E61-EFA5-84D6-6EEB-C6A05FBE1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203" y="135287"/>
              <a:ext cx="10825591" cy="6587426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BF03FE01-AB70-A323-B148-1B83CBB22D59}"/>
                </a:ext>
              </a:extLst>
            </p:cNvPr>
            <p:cNvSpPr txBox="1"/>
            <p:nvPr/>
          </p:nvSpPr>
          <p:spPr>
            <a:xfrm>
              <a:off x="925972" y="2860755"/>
              <a:ext cx="2795569" cy="938141"/>
            </a:xfrm>
            <a:prstGeom prst="rect">
              <a:avLst/>
            </a:prstGeom>
            <a:solidFill>
              <a:srgbClr val="FEFBFF"/>
            </a:solidFill>
            <a:ln w="38100">
              <a:solidFill>
                <a:schemeClr val="tx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500" b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Decadimento cognitivo </a:t>
              </a:r>
            </a:p>
            <a:p>
              <a:pPr algn="ctr"/>
              <a:r>
                <a:rPr lang="it-IT" sz="1500" b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obesità-correlato </a:t>
              </a:r>
              <a:endParaRPr lang="it-IT" sz="15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it-IT" sz="1500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Disfunzione PFC e delle FE</a:t>
              </a:r>
            </a:p>
            <a:p>
              <a:pPr algn="ctr"/>
              <a:endParaRPr lang="it-IT" sz="5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FF9048C-DCA3-19B6-02CE-ED2C2A04ABE4}"/>
                </a:ext>
              </a:extLst>
            </p:cNvPr>
            <p:cNvSpPr txBox="1"/>
            <p:nvPr/>
          </p:nvSpPr>
          <p:spPr>
            <a:xfrm>
              <a:off x="1469818" y="4626728"/>
              <a:ext cx="2448709" cy="800219"/>
            </a:xfrm>
            <a:prstGeom prst="rect">
              <a:avLst/>
            </a:prstGeom>
            <a:solidFill>
              <a:srgbClr val="FEFB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Guadagno di peso e obesità</a:t>
              </a:r>
            </a:p>
            <a:p>
              <a:pPr algn="ctr"/>
              <a:endParaRPr lang="it-IT" sz="1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reccia su 5">
              <a:extLst>
                <a:ext uri="{FF2B5EF4-FFF2-40B4-BE49-F238E27FC236}">
                  <a16:creationId xmlns:a16="http://schemas.microsoft.com/office/drawing/2014/main" id="{D85CF2A8-123C-5B92-BDE3-F4523D8D7FAE}"/>
                </a:ext>
              </a:extLst>
            </p:cNvPr>
            <p:cNvSpPr/>
            <p:nvPr/>
          </p:nvSpPr>
          <p:spPr>
            <a:xfrm>
              <a:off x="1483969" y="4612495"/>
              <a:ext cx="217511" cy="624732"/>
            </a:xfrm>
            <a:prstGeom prst="up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5689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02AD4EC8-3472-E5FF-A9CE-107F06B64650}"/>
                </a:ext>
              </a:extLst>
            </p:cNvPr>
            <p:cNvSpPr txBox="1"/>
            <p:nvPr/>
          </p:nvSpPr>
          <p:spPr>
            <a:xfrm>
              <a:off x="3967500" y="713661"/>
              <a:ext cx="3775532" cy="2039898"/>
            </a:xfrm>
            <a:prstGeom prst="rect">
              <a:avLst/>
            </a:prstGeom>
            <a:solidFill>
              <a:srgbClr val="FEFBFF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Ridotta attività della LPFC minore capacità di controllo e dell’autoregolazione (FE) </a:t>
              </a:r>
            </a:p>
            <a:p>
              <a:pPr algn="ctr"/>
              <a:endParaRPr lang="it-IT" sz="2133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711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2133" b="1" dirty="0">
                <a:solidFill>
                  <a:schemeClr val="tx2">
                    <a:lumMod val="10000"/>
                  </a:schemeClr>
                </a:solidFill>
                <a:cs typeface="Calibri" panose="020F0502020204030204" pitchFamily="34" charset="0"/>
              </a:endParaRPr>
            </a:p>
            <a:p>
              <a:pPr algn="ctr"/>
              <a:r>
                <a:rPr lang="it-IT" sz="1400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Alterato funzionamento dei circuiti legati all’elaborazione della ricompensa (DA-</a:t>
              </a:r>
              <a:r>
                <a:rPr lang="it-IT" sz="1400" b="1" dirty="0" err="1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</a:t>
              </a:r>
              <a:r>
                <a:rPr lang="it-IT" sz="1400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algn="ctr"/>
              <a:endParaRPr lang="it-IT" sz="1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ccia su 7">
              <a:extLst>
                <a:ext uri="{FF2B5EF4-FFF2-40B4-BE49-F238E27FC236}">
                  <a16:creationId xmlns:a16="http://schemas.microsoft.com/office/drawing/2014/main" id="{FA8AB794-759D-C7C8-0E78-1717F163A629}"/>
                </a:ext>
              </a:extLst>
            </p:cNvPr>
            <p:cNvSpPr/>
            <p:nvPr/>
          </p:nvSpPr>
          <p:spPr>
            <a:xfrm>
              <a:off x="6261079" y="1349183"/>
              <a:ext cx="211279" cy="687205"/>
            </a:xfrm>
            <a:prstGeom prst="up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5689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7EDD500-2E18-73A3-8F73-82B0608AAC81}"/>
                </a:ext>
              </a:extLst>
            </p:cNvPr>
            <p:cNvSpPr txBox="1"/>
            <p:nvPr/>
          </p:nvSpPr>
          <p:spPr>
            <a:xfrm>
              <a:off x="6426573" y="1341125"/>
              <a:ext cx="1154409" cy="530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22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n. Striato,</a:t>
              </a:r>
            </a:p>
            <a:p>
              <a:pPr algn="ctr"/>
              <a:r>
                <a:rPr lang="it-IT" sz="1422" b="1" dirty="0" err="1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vmPFC</a:t>
              </a:r>
              <a:r>
                <a:rPr lang="it-IT" sz="1422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OFC</a:t>
              </a:r>
            </a:p>
          </p:txBody>
        </p:sp>
        <p:sp>
          <p:nvSpPr>
            <p:cNvPr id="10" name="Freccia su 9">
              <a:extLst>
                <a:ext uri="{FF2B5EF4-FFF2-40B4-BE49-F238E27FC236}">
                  <a16:creationId xmlns:a16="http://schemas.microsoft.com/office/drawing/2014/main" id="{B701C395-9CC1-6136-D403-70198D39751B}"/>
                </a:ext>
              </a:extLst>
            </p:cNvPr>
            <p:cNvSpPr/>
            <p:nvPr/>
          </p:nvSpPr>
          <p:spPr>
            <a:xfrm rot="5400000">
              <a:off x="5520339" y="1130388"/>
              <a:ext cx="265184" cy="1053972"/>
            </a:xfrm>
            <a:prstGeom prst="up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5689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A0EDEEB-1889-F8E6-9013-87FAEE7889AB}"/>
                </a:ext>
              </a:extLst>
            </p:cNvPr>
            <p:cNvSpPr txBox="1"/>
            <p:nvPr/>
          </p:nvSpPr>
          <p:spPr>
            <a:xfrm>
              <a:off x="4147911" y="1396539"/>
              <a:ext cx="764953" cy="530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22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PFC </a:t>
              </a:r>
            </a:p>
            <a:p>
              <a:pPr algn="ctr"/>
              <a:r>
                <a:rPr lang="it-IT" sz="1422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laterale</a:t>
              </a:r>
            </a:p>
          </p:txBody>
        </p:sp>
        <p:sp>
          <p:nvSpPr>
            <p:cNvPr id="12" name="Freccia su 11">
              <a:extLst>
                <a:ext uri="{FF2B5EF4-FFF2-40B4-BE49-F238E27FC236}">
                  <a16:creationId xmlns:a16="http://schemas.microsoft.com/office/drawing/2014/main" id="{57A9AE83-10BA-D183-F48D-58E5159AEECE}"/>
                </a:ext>
              </a:extLst>
            </p:cNvPr>
            <p:cNvSpPr/>
            <p:nvPr/>
          </p:nvSpPr>
          <p:spPr>
            <a:xfrm rot="10800000">
              <a:off x="4785780" y="1333216"/>
              <a:ext cx="232407" cy="687205"/>
            </a:xfrm>
            <a:prstGeom prst="upArrow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5689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F7CA8EB-B43A-4A58-9CEC-E94971F00BE6}"/>
                </a:ext>
              </a:extLst>
            </p:cNvPr>
            <p:cNvSpPr txBox="1"/>
            <p:nvPr/>
          </p:nvSpPr>
          <p:spPr>
            <a:xfrm>
              <a:off x="8584463" y="634140"/>
              <a:ext cx="2637866" cy="1624994"/>
            </a:xfrm>
            <a:prstGeom prst="rect">
              <a:avLst/>
            </a:prstGeom>
            <a:solidFill>
              <a:srgbClr val="FEFBFF"/>
            </a:solidFill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Moderatori periferici</a:t>
              </a:r>
            </a:p>
            <a:p>
              <a:pPr algn="ctr"/>
              <a:r>
                <a:rPr lang="it-IT" sz="1500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Genetica, ambiente </a:t>
              </a:r>
              <a:r>
                <a:rPr lang="it-IT" sz="1500" dirty="0" err="1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obesogenico</a:t>
              </a:r>
              <a:r>
                <a:rPr lang="it-IT" sz="1500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it-IT" sz="1500" dirty="0">
                  <a:solidFill>
                    <a:schemeClr val="tx2">
                      <a:lumMod val="10000"/>
                    </a:schemeClr>
                  </a:solidFill>
                  <a:cs typeface="Calibri" panose="020F0502020204030204" pitchFamily="34" charset="0"/>
                </a:rPr>
                <a:t>pubblicità, disponibilità), Riserva cognitiva (Status </a:t>
              </a:r>
              <a:r>
                <a:rPr lang="it-IT" sz="1500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, personalità, attività fisica, livello d’istruzione)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62AF31D-5F77-F1D5-B6A2-6C3D48CD1E75}"/>
                </a:ext>
              </a:extLst>
            </p:cNvPr>
            <p:cNvSpPr txBox="1"/>
            <p:nvPr/>
          </p:nvSpPr>
          <p:spPr>
            <a:xfrm>
              <a:off x="7958938" y="2886966"/>
              <a:ext cx="2598875" cy="772776"/>
            </a:xfrm>
            <a:prstGeom prst="rect">
              <a:avLst/>
            </a:prstGeom>
            <a:solidFill>
              <a:srgbClr val="FEFB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endParaRPr lang="it-IT" sz="711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it-IT" sz="1500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Funzioni        Sensibilità alla</a:t>
              </a:r>
            </a:p>
            <a:p>
              <a:pPr algn="just"/>
              <a:r>
                <a:rPr lang="it-IT" sz="1500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Esecutive        </a:t>
              </a:r>
              <a:r>
                <a:rPr lang="it-IT" sz="1500" b="1" dirty="0">
                  <a:solidFill>
                    <a:schemeClr val="tx2">
                      <a:lumMod val="10000"/>
                    </a:schemeClr>
                  </a:solidFill>
                  <a:cs typeface="Calibri" panose="020F0502020204030204" pitchFamily="34" charset="0"/>
                </a:rPr>
                <a:t>gr</a:t>
              </a:r>
              <a:r>
                <a:rPr lang="it-IT" sz="1500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atificazione</a:t>
              </a:r>
            </a:p>
            <a:p>
              <a:pPr algn="just"/>
              <a:endParaRPr lang="it-IT" sz="711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ccia su 14">
              <a:extLst>
                <a:ext uri="{FF2B5EF4-FFF2-40B4-BE49-F238E27FC236}">
                  <a16:creationId xmlns:a16="http://schemas.microsoft.com/office/drawing/2014/main" id="{C8D6B6C9-E213-2611-97CB-B7E281087CE8}"/>
                </a:ext>
              </a:extLst>
            </p:cNvPr>
            <p:cNvSpPr/>
            <p:nvPr/>
          </p:nvSpPr>
          <p:spPr>
            <a:xfrm rot="10800000">
              <a:off x="7988808" y="2912927"/>
              <a:ext cx="232407" cy="713657"/>
            </a:xfrm>
            <a:prstGeom prst="upArrow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5689"/>
            </a:p>
          </p:txBody>
        </p:sp>
        <p:sp>
          <p:nvSpPr>
            <p:cNvPr id="16" name="Freccia su 15">
              <a:extLst>
                <a:ext uri="{FF2B5EF4-FFF2-40B4-BE49-F238E27FC236}">
                  <a16:creationId xmlns:a16="http://schemas.microsoft.com/office/drawing/2014/main" id="{0F98550F-4BE6-E09F-0396-54CD54BB1DC5}"/>
                </a:ext>
              </a:extLst>
            </p:cNvPr>
            <p:cNvSpPr/>
            <p:nvPr/>
          </p:nvSpPr>
          <p:spPr>
            <a:xfrm>
              <a:off x="9065044" y="2901711"/>
              <a:ext cx="232407" cy="713655"/>
            </a:xfrm>
            <a:prstGeom prst="up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5689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9126044D-81CA-AEDB-8A93-414DC826664C}"/>
                </a:ext>
              </a:extLst>
            </p:cNvPr>
            <p:cNvSpPr txBox="1"/>
            <p:nvPr/>
          </p:nvSpPr>
          <p:spPr>
            <a:xfrm>
              <a:off x="4566617" y="5894221"/>
              <a:ext cx="2467440" cy="636595"/>
            </a:xfrm>
            <a:prstGeom prst="rect">
              <a:avLst/>
            </a:prstGeom>
            <a:solidFill>
              <a:srgbClr val="FEFB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Eccessivo consumo di cibi grassi e dolci ipercalorici   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EC484499-FEEC-0E36-A7EB-43B70F3196AA}"/>
                </a:ext>
              </a:extLst>
            </p:cNvPr>
            <p:cNvSpPr txBox="1"/>
            <p:nvPr/>
          </p:nvSpPr>
          <p:spPr>
            <a:xfrm>
              <a:off x="7961463" y="4639680"/>
              <a:ext cx="474786" cy="738664"/>
            </a:xfrm>
            <a:prstGeom prst="rect">
              <a:avLst/>
            </a:prstGeom>
            <a:solidFill>
              <a:srgbClr val="FEFBF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 sz="1400" b="1" dirty="0"/>
            </a:p>
            <a:p>
              <a:pPr algn="ctr"/>
              <a:r>
                <a:rPr lang="it-IT" sz="1400" b="1" dirty="0"/>
                <a:t> </a:t>
              </a:r>
            </a:p>
            <a:p>
              <a:pPr algn="ctr"/>
              <a:endParaRPr lang="it-IT" sz="1400" b="1" dirty="0"/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2749988F-9F63-8877-4322-75A442977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8608" y="2962137"/>
              <a:ext cx="3157988" cy="2153447"/>
            </a:xfrm>
            <a:prstGeom prst="rect">
              <a:avLst/>
            </a:prstGeom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B73F2FC6-3BC7-4A00-C686-5CC0EB3A118E}"/>
                </a:ext>
              </a:extLst>
            </p:cNvPr>
            <p:cNvSpPr/>
            <p:nvPr/>
          </p:nvSpPr>
          <p:spPr>
            <a:xfrm>
              <a:off x="9732125" y="5697914"/>
              <a:ext cx="153599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500" b="1" i="1" dirty="0">
                  <a:solidFill>
                    <a:schemeClr val="tx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Lowe et al., 2018</a:t>
              </a:r>
              <a:endParaRPr lang="it-IT" sz="15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8125F822-90EE-0B8A-49D9-9DF0A31ECFFB}"/>
                </a:ext>
              </a:extLst>
            </p:cNvPr>
            <p:cNvSpPr txBox="1"/>
            <p:nvPr/>
          </p:nvSpPr>
          <p:spPr>
            <a:xfrm>
              <a:off x="8016917" y="4696828"/>
              <a:ext cx="2161109" cy="661463"/>
            </a:xfrm>
            <a:prstGeom prst="rect">
              <a:avLst/>
            </a:prstGeom>
            <a:solidFill>
              <a:srgbClr val="FEFB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49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Auto-regolazione </a:t>
              </a:r>
            </a:p>
            <a:p>
              <a:pPr algn="ctr"/>
              <a:r>
                <a:rPr lang="it-IT" sz="1849" b="1" dirty="0">
                  <a:solidFill>
                    <a:schemeClr val="tx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della dieta</a:t>
              </a:r>
            </a:p>
          </p:txBody>
        </p:sp>
        <p:sp>
          <p:nvSpPr>
            <p:cNvPr id="22" name="Freccia su 21">
              <a:extLst>
                <a:ext uri="{FF2B5EF4-FFF2-40B4-BE49-F238E27FC236}">
                  <a16:creationId xmlns:a16="http://schemas.microsoft.com/office/drawing/2014/main" id="{D7D9D4F7-071B-037C-A158-EE798963B4B2}"/>
                </a:ext>
              </a:extLst>
            </p:cNvPr>
            <p:cNvSpPr/>
            <p:nvPr/>
          </p:nvSpPr>
          <p:spPr>
            <a:xfrm rot="10800000">
              <a:off x="7761950" y="4626728"/>
              <a:ext cx="218516" cy="740100"/>
            </a:xfrm>
            <a:prstGeom prst="upArrow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5689"/>
            </a:p>
          </p:txBody>
        </p:sp>
      </p:grpSp>
      <p:sp>
        <p:nvSpPr>
          <p:cNvPr id="23" name="Rettangolo 22">
            <a:extLst>
              <a:ext uri="{FF2B5EF4-FFF2-40B4-BE49-F238E27FC236}">
                <a16:creationId xmlns:a16="http://schemas.microsoft.com/office/drawing/2014/main" id="{262572CF-327B-D0A1-0EE7-F8F8A318F3D5}"/>
              </a:ext>
            </a:extLst>
          </p:cNvPr>
          <p:cNvSpPr/>
          <p:nvPr/>
        </p:nvSpPr>
        <p:spPr>
          <a:xfrm>
            <a:off x="-183798" y="143562"/>
            <a:ext cx="12811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Modello psicobiologico dello sviluppo e del mantenimento della condizione d’obesità 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2BC698-6FDB-554B-8139-4FF802D3A8F4}"/>
              </a:ext>
            </a:extLst>
          </p:cNvPr>
          <p:cNvSpPr txBox="1"/>
          <p:nvPr/>
        </p:nvSpPr>
        <p:spPr>
          <a:xfrm>
            <a:off x="709267" y="827256"/>
            <a:ext cx="10798175" cy="524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capacità cognitive del paziente con obesità candidato a chirurgia </a:t>
            </a:r>
            <a:r>
              <a:rPr lang="it-IT" sz="15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possono avere vari effetti negativi sul percorso, influenzando: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comprensione delle informazioni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ricevute dai sanitari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l’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aderenza alle indicazioni dietologiche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cambiamento dello stile di vita </a:t>
            </a:r>
            <a:r>
              <a:rPr lang="it-IT" sz="1500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-operatorio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(memoria di lavoro)</a:t>
            </a:r>
            <a:endParaRPr lang="it-IT" sz="1500" b="1" i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it-IT" sz="1500" b="1" i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Spitznagel</a:t>
            </a:r>
            <a:r>
              <a:rPr lang="it-IT" sz="15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2013; </a:t>
            </a:r>
            <a:r>
              <a:rPr lang="it-IT" sz="1500" b="1" i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Walø-Syversen</a:t>
            </a:r>
            <a:r>
              <a:rPr lang="it-IT" sz="15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2019</a:t>
            </a:r>
          </a:p>
          <a:p>
            <a:pPr marL="285750" indent="-285750" algn="r">
              <a:lnSpc>
                <a:spcPct val="150000"/>
              </a:lnSpc>
              <a:buFontTx/>
              <a:buChar char="-"/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>
              <a:lnSpc>
                <a:spcPct val="150000"/>
              </a:lnSpc>
              <a:buFontTx/>
              <a:buChar char="-"/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>
              <a:lnSpc>
                <a:spcPct val="150000"/>
              </a:lnSpc>
              <a:buFontTx/>
              <a:buChar char="-"/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Inoltre, lo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cognitivo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momento dell’intervento (capacità di controllo inibitorio), è in grado di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predire la perdita di peso </a:t>
            </a:r>
            <a:r>
              <a:rPr lang="it-IT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it-IT" sz="15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anno dall’intervento</a:t>
            </a:r>
          </a:p>
          <a:p>
            <a:pPr algn="r">
              <a:lnSpc>
                <a:spcPct val="150000"/>
              </a:lnSpc>
            </a:pPr>
            <a:endParaRPr lang="it-IT" sz="1500" b="1" i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it-IT" sz="1500" b="1" i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Spitznagel</a:t>
            </a:r>
            <a:r>
              <a:rPr lang="it-IT" sz="15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2015; </a:t>
            </a:r>
            <a:r>
              <a:rPr lang="it-IT" sz="1500" b="1" i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Walø-Syversen</a:t>
            </a:r>
            <a:r>
              <a:rPr lang="it-IT" sz="15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2019</a:t>
            </a:r>
          </a:p>
          <a:p>
            <a:pPr algn="l">
              <a:lnSpc>
                <a:spcPct val="150000"/>
              </a:lnSpc>
            </a:pPr>
            <a:endParaRPr lang="it-IT" sz="15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F753A5-3E67-C0F0-DBA5-E111356F6412}"/>
              </a:ext>
            </a:extLst>
          </p:cNvPr>
          <p:cNvSpPr txBox="1"/>
          <p:nvPr/>
        </p:nvSpPr>
        <p:spPr>
          <a:xfrm>
            <a:off x="3234382" y="25399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Chirurgia </a:t>
            </a:r>
            <a:r>
              <a:rPr lang="it-I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sul funzionamento cognitivo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22402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9788</TotalTime>
  <Words>1474</Words>
  <Application>Microsoft Macintosh PowerPoint</Application>
  <PresentationFormat>Widescreen</PresentationFormat>
  <Paragraphs>170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Wingdings</vt:lpstr>
      <vt:lpstr>RetrospectVTI</vt:lpstr>
      <vt:lpstr>OBESITÀ, CHIRURGIA BARIATRICA E PREVENZIONE DELLA DEMENZA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subject/>
  <dc:creator>Eliana Rispoli</dc:creator>
  <cp:keywords/>
  <dc:description/>
  <cp:lastModifiedBy>Schiff Sami</cp:lastModifiedBy>
  <cp:revision>35</cp:revision>
  <cp:lastPrinted>2024-05-11T08:40:52Z</cp:lastPrinted>
  <dcterms:created xsi:type="dcterms:W3CDTF">2022-02-27T17:36:31Z</dcterms:created>
  <dcterms:modified xsi:type="dcterms:W3CDTF">2024-05-11T08:43:46Z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